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08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9F182-09B8-2FB3-A130-D72B79AF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FD8E3-F95D-775C-F0E0-34ED802EA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A896E-414B-8267-F678-F9A051816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E151F-A0BB-2A38-467D-17711D218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73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6B94-D0FD-5B5F-75A2-C11704472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4083B-745D-FEBB-1FC1-3B0497E48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936A7-33A5-FFC6-B8F2-C1D26CDE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5A394-F991-CDB2-1429-1A0AB2DA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2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7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771525"/>
            <a:ext cx="4000500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6218" b="1" kern="0" spc="-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 The Ball</a:t>
            </a:r>
            <a:endParaRPr lang="en-US" sz="6218" dirty="0"/>
          </a:p>
        </p:txBody>
      </p:sp>
      <p:sp>
        <p:nvSpPr>
          <p:cNvPr id="4" name="Text 1"/>
          <p:cNvSpPr/>
          <p:nvPr/>
        </p:nvSpPr>
        <p:spPr>
          <a:xfrm>
            <a:off x="571500" y="2828925"/>
            <a:ext cx="4000500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07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Social Platform for Sports Enthusiasts</a:t>
            </a:r>
            <a:endParaRPr lang="en-US" sz="3077" dirty="0"/>
          </a:p>
        </p:txBody>
      </p:sp>
      <p:sp>
        <p:nvSpPr>
          <p:cNvPr id="5" name="Shape 2"/>
          <p:cNvSpPr/>
          <p:nvPr/>
        </p:nvSpPr>
        <p:spPr>
          <a:xfrm>
            <a:off x="5015805" y="1824335"/>
            <a:ext cx="3112889" cy="1709142"/>
          </a:xfrm>
          <a:prstGeom prst="rect">
            <a:avLst/>
          </a:prstGeom>
          <a:solidFill>
            <a:srgbClr val="10B981">
              <a:alpha val="10000"/>
            </a:srgbClr>
          </a:solidFill>
          <a:ln w="1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030093" y="1838623"/>
            <a:ext cx="3084314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315843" y="2124373"/>
            <a:ext cx="251281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By:</a:t>
            </a:r>
            <a:r>
              <a:rPr lang="en-US" sz="1704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Simeon Markov</a:t>
            </a:r>
            <a:endParaRPr lang="en-US" sz="1602" dirty="0"/>
          </a:p>
        </p:txBody>
      </p:sp>
      <p:sp>
        <p:nvSpPr>
          <p:cNvPr id="8" name="Text 5"/>
          <p:cNvSpPr/>
          <p:nvPr/>
        </p:nvSpPr>
        <p:spPr>
          <a:xfrm>
            <a:off x="5315843" y="2522637"/>
            <a:ext cx="251281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Institution:</a:t>
            </a:r>
            <a:r>
              <a:rPr lang="en-US" sz="1704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Fontys UAS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5315843" y="2920901"/>
            <a:ext cx="251281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Course:</a:t>
            </a:r>
            <a:r>
              <a:rPr lang="en-US" sz="1704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ICT/EN08</a:t>
            </a:r>
            <a:endParaRPr lang="en-US" sz="160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Timeline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2960191"/>
            <a:ext cx="8286750" cy="21431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369814"/>
            <a:ext cx="1883271" cy="3202186"/>
          </a:xfrm>
          <a:prstGeom prst="rect">
            <a:avLst/>
          </a:prstGeom>
          <a:solidFill>
            <a:srgbClr val="10B981">
              <a:alpha val="6000"/>
            </a:srgbClr>
          </a:solidFill>
          <a:ln w="99">
            <a:solidFill>
              <a:srgbClr val="3B82F6">
                <a:alpha val="1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8625" y="1369814"/>
            <a:ext cx="1868984" cy="2143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71500" y="1512689"/>
            <a:ext cx="35718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866752" y="1591815"/>
            <a:ext cx="846386" cy="2436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0094" y="2447127"/>
            <a:ext cx="1284006" cy="169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29/09 - 01/10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64370" y="3291430"/>
            <a:ext cx="1588005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Stakeholders, user stories, requirements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2388105" y="1369814"/>
            <a:ext cx="1888043" cy="3202186"/>
          </a:xfrm>
          <a:prstGeom prst="rect">
            <a:avLst/>
          </a:prstGeom>
          <a:solidFill>
            <a:srgbClr val="10B981">
              <a:alpha val="6000"/>
            </a:srgbClr>
          </a:solidFill>
          <a:ln w="99">
            <a:solidFill>
              <a:srgbClr val="3B82F6">
                <a:alpha val="1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2392849" y="1369814"/>
            <a:ext cx="1868984" cy="21431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535724" y="1512689"/>
            <a:ext cx="35718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2862" dirty="0"/>
          </a:p>
        </p:txBody>
      </p:sp>
      <p:sp>
        <p:nvSpPr>
          <p:cNvPr id="14" name="Text 11"/>
          <p:cNvSpPr/>
          <p:nvPr/>
        </p:nvSpPr>
        <p:spPr>
          <a:xfrm>
            <a:off x="2855338" y="1597089"/>
            <a:ext cx="703719" cy="2436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714318" y="2459159"/>
            <a:ext cx="1284006" cy="169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01/10 - 07/10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604804" y="3268391"/>
            <a:ext cx="1592749" cy="7694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Documentation, planning, wireframing, prototype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4357074" y="1359098"/>
            <a:ext cx="2379762" cy="3202186"/>
          </a:xfrm>
          <a:prstGeom prst="rect">
            <a:avLst/>
          </a:prstGeom>
          <a:solidFill>
            <a:srgbClr val="10B981">
              <a:alpha val="6000"/>
            </a:srgbClr>
          </a:solidFill>
          <a:ln w="99">
            <a:solidFill>
              <a:srgbClr val="3B82F6">
                <a:alpha val="1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366617" y="1369814"/>
            <a:ext cx="2365474" cy="2143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509492" y="1512689"/>
            <a:ext cx="35718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2862" dirty="0"/>
          </a:p>
        </p:txBody>
      </p:sp>
      <p:sp>
        <p:nvSpPr>
          <p:cNvPr id="20" name="Text 17"/>
          <p:cNvSpPr/>
          <p:nvPr/>
        </p:nvSpPr>
        <p:spPr>
          <a:xfrm>
            <a:off x="4853564" y="1557086"/>
            <a:ext cx="1681551" cy="2436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750594" y="2468503"/>
            <a:ext cx="1284006" cy="169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07/10 - 26/10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589246" y="3310234"/>
            <a:ext cx="2079724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Features, security, authentication, optimization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6817816" y="1359098"/>
            <a:ext cx="1897559" cy="3202186"/>
          </a:xfrm>
          <a:prstGeom prst="rect">
            <a:avLst/>
          </a:prstGeom>
          <a:solidFill>
            <a:srgbClr val="10B981">
              <a:alpha val="6000"/>
            </a:srgbClr>
          </a:solidFill>
          <a:ln w="99">
            <a:solidFill>
              <a:srgbClr val="3B82F6">
                <a:alpha val="1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6827360" y="1369814"/>
            <a:ext cx="1868984" cy="21431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970235" y="1512689"/>
            <a:ext cx="35718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2862" dirty="0"/>
          </a:p>
        </p:txBody>
      </p:sp>
      <p:sp>
        <p:nvSpPr>
          <p:cNvPr id="26" name="Text 23"/>
          <p:cNvSpPr/>
          <p:nvPr/>
        </p:nvSpPr>
        <p:spPr>
          <a:xfrm>
            <a:off x="7336441" y="1557086"/>
            <a:ext cx="1159380" cy="2436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25508" y="2461167"/>
            <a:ext cx="1284006" cy="169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26/10 - 30/10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030929" y="3291430"/>
            <a:ext cx="1602293" cy="7752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feedback, query optimization, unit tests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Principles (UI/UX) - Part 1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575197"/>
            <a:ext cx="8286750" cy="859036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575197"/>
            <a:ext cx="28575" cy="859036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0075" y="1732359"/>
            <a:ext cx="357188" cy="357188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0075" y="1732359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1071563" y="1718072"/>
            <a:ext cx="74723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User-Centric &amp; Action-Oriented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1071563" y="2034183"/>
            <a:ext cx="4073231" cy="2351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CTA “Create Group/Album" or “Follow/User"</a:t>
            </a:r>
            <a:endParaRPr lang="en-US" sz="1269" dirty="0"/>
          </a:p>
        </p:txBody>
      </p:sp>
      <p:sp>
        <p:nvSpPr>
          <p:cNvPr id="10" name="Shape 7"/>
          <p:cNvSpPr/>
          <p:nvPr/>
        </p:nvSpPr>
        <p:spPr>
          <a:xfrm>
            <a:off x="428625" y="2577108"/>
            <a:ext cx="8286750" cy="859036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28625" y="2577108"/>
            <a:ext cx="28575" cy="859036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00075" y="2734270"/>
            <a:ext cx="357188" cy="35718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00075" y="2734270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90" dirty="0"/>
          </a:p>
        </p:txBody>
      </p:sp>
      <p:sp>
        <p:nvSpPr>
          <p:cNvPr id="14" name="Text 11"/>
          <p:cNvSpPr/>
          <p:nvPr/>
        </p:nvSpPr>
        <p:spPr>
          <a:xfrm>
            <a:off x="1071563" y="2719983"/>
            <a:ext cx="74723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Hierarchy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1071563" y="3036094"/>
            <a:ext cx="74723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 typography, contrasting colors, white space</a:t>
            </a:r>
            <a:endParaRPr lang="en-US" sz="1269" dirty="0"/>
          </a:p>
        </p:txBody>
      </p:sp>
      <p:sp>
        <p:nvSpPr>
          <p:cNvPr id="16" name="Shape 13"/>
          <p:cNvSpPr/>
          <p:nvPr/>
        </p:nvSpPr>
        <p:spPr>
          <a:xfrm>
            <a:off x="428625" y="3579019"/>
            <a:ext cx="8286750" cy="859036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28625" y="3579019"/>
            <a:ext cx="28575" cy="859036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00075" y="3736181"/>
            <a:ext cx="357188" cy="357188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00075" y="3736181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90" dirty="0"/>
          </a:p>
        </p:txBody>
      </p:sp>
      <p:sp>
        <p:nvSpPr>
          <p:cNvPr id="20" name="Text 17"/>
          <p:cNvSpPr/>
          <p:nvPr/>
        </p:nvSpPr>
        <p:spPr>
          <a:xfrm>
            <a:off x="1071563" y="3721894"/>
            <a:ext cx="74723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Personalization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1071563" y="4038005"/>
            <a:ext cx="74723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feeds, joined groups, followings</a:t>
            </a:r>
            <a:endParaRPr lang="en-US" sz="1269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Principles (UI/UX) - Part 2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575197"/>
            <a:ext cx="8286750" cy="859036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575197"/>
            <a:ext cx="28575" cy="859036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0075" y="1732359"/>
            <a:ext cx="357188" cy="357188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0075" y="1732359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1071563" y="1718072"/>
            <a:ext cx="74723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Navigation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1071563" y="2034183"/>
            <a:ext cx="74723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Consistent, intuitive upper sidebar</a:t>
            </a:r>
            <a:endParaRPr lang="en-US" sz="1269" dirty="0"/>
          </a:p>
        </p:txBody>
      </p:sp>
      <p:sp>
        <p:nvSpPr>
          <p:cNvPr id="10" name="Shape 7"/>
          <p:cNvSpPr/>
          <p:nvPr/>
        </p:nvSpPr>
        <p:spPr>
          <a:xfrm>
            <a:off x="428625" y="2577108"/>
            <a:ext cx="8286750" cy="859036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28625" y="2577108"/>
            <a:ext cx="28575" cy="859036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00075" y="2734270"/>
            <a:ext cx="357188" cy="35718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00075" y="2734270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090" dirty="0"/>
          </a:p>
        </p:txBody>
      </p:sp>
      <p:sp>
        <p:nvSpPr>
          <p:cNvPr id="14" name="Text 11"/>
          <p:cNvSpPr/>
          <p:nvPr/>
        </p:nvSpPr>
        <p:spPr>
          <a:xfrm>
            <a:off x="1071563" y="2719983"/>
            <a:ext cx="74723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Trust &amp; Safety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1071563" y="3036094"/>
            <a:ext cx="74723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 names/photos, rating/review system</a:t>
            </a:r>
            <a:endParaRPr lang="en-US" sz="1269" dirty="0"/>
          </a:p>
        </p:txBody>
      </p:sp>
      <p:sp>
        <p:nvSpPr>
          <p:cNvPr id="16" name="Shape 13"/>
          <p:cNvSpPr/>
          <p:nvPr/>
        </p:nvSpPr>
        <p:spPr>
          <a:xfrm>
            <a:off x="428625" y="3579019"/>
            <a:ext cx="8286750" cy="859036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28625" y="3579019"/>
            <a:ext cx="28575" cy="859036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00075" y="3736181"/>
            <a:ext cx="357188" cy="357188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00075" y="3736181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1090" dirty="0"/>
          </a:p>
        </p:txBody>
      </p:sp>
      <p:sp>
        <p:nvSpPr>
          <p:cNvPr id="20" name="Text 17"/>
          <p:cNvSpPr/>
          <p:nvPr/>
        </p:nvSpPr>
        <p:spPr>
          <a:xfrm>
            <a:off x="1071563" y="3721894"/>
            <a:ext cx="74723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Accessibility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1071563" y="4038005"/>
            <a:ext cx="74723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Color contrast, alt-text for images</a:t>
            </a:r>
            <a:endParaRPr lang="en-US" sz="1269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935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Outcomes &amp; Conclusion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298377"/>
            <a:ext cx="8286750" cy="157341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298377"/>
            <a:ext cx="28575" cy="157341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412677"/>
            <a:ext cx="80010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Outcomes</a:t>
            </a:r>
            <a:endParaRPr lang="en-US" sz="1397" dirty="0"/>
          </a:p>
        </p:txBody>
      </p:sp>
      <p:sp>
        <p:nvSpPr>
          <p:cNvPr id="7" name="Text 4"/>
          <p:cNvSpPr/>
          <p:nvPr/>
        </p:nvSpPr>
        <p:spPr>
          <a:xfrm>
            <a:off x="571500" y="1785938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4375" y="1787723"/>
            <a:ext cx="5807680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and implement user management with secure authentication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71500" y="2043113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14375" y="2044898"/>
            <a:ext cx="4781758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Proficiency in Laravel and Vue.js for scalable applications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71500" y="2300288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14375" y="2302073"/>
            <a:ext cx="4385816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of real-time and location-based features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71500" y="2557463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14375" y="2559248"/>
            <a:ext cx="5010987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and optimizing databases (MariaDB, Elasticsearch)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428625" y="2957513"/>
            <a:ext cx="8286750" cy="905470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428625" y="2957513"/>
            <a:ext cx="28575" cy="90547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571500" y="3071813"/>
            <a:ext cx="80010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Topics Covered</a:t>
            </a:r>
            <a:endParaRPr lang="en-US" sz="1397" dirty="0"/>
          </a:p>
        </p:txBody>
      </p:sp>
      <p:sp>
        <p:nvSpPr>
          <p:cNvPr id="18" name="Shape 15"/>
          <p:cNvSpPr/>
          <p:nvPr/>
        </p:nvSpPr>
        <p:spPr>
          <a:xfrm>
            <a:off x="571500" y="3445073"/>
            <a:ext cx="1850008" cy="303609"/>
          </a:xfrm>
          <a:prstGeom prst="rect">
            <a:avLst/>
          </a:prstGeom>
          <a:solidFill>
            <a:srgbClr val="10B981">
              <a:alpha val="15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3450202"/>
            <a:ext cx="1921446" cy="293350"/>
          </a:xfrm>
          <a:prstGeom prst="rect">
            <a:avLst/>
          </a:prstGeom>
          <a:noFill/>
          <a:ln/>
        </p:spPr>
        <p:txBody>
          <a:bodyPr wrap="square" lIns="119126" tIns="68072" rIns="119126" bIns="68072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Engineering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2492946" y="3445073"/>
            <a:ext cx="1173194" cy="303609"/>
          </a:xfrm>
          <a:prstGeom prst="rect">
            <a:avLst/>
          </a:prstGeom>
          <a:solidFill>
            <a:srgbClr val="3B82F6">
              <a:alpha val="15000"/>
            </a:srgbClr>
          </a:solidFill>
          <a:ln w="99">
            <a:solidFill>
              <a:srgbClr val="10B981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421508" y="3468506"/>
            <a:ext cx="1308345" cy="293350"/>
          </a:xfrm>
          <a:prstGeom prst="rect">
            <a:avLst/>
          </a:prstGeom>
          <a:noFill/>
          <a:ln/>
        </p:spPr>
        <p:txBody>
          <a:bodyPr wrap="square" lIns="119126" tIns="68072" rIns="119126" bIns="68072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Media Design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3737577" y="3445073"/>
            <a:ext cx="1894377" cy="303609"/>
          </a:xfrm>
          <a:prstGeom prst="rect">
            <a:avLst/>
          </a:prstGeom>
          <a:solidFill>
            <a:srgbClr val="10B981">
              <a:alpha val="15000"/>
            </a:srgbClr>
          </a:solidFill>
          <a:ln w="99">
            <a:solidFill>
              <a:srgbClr val="3B82F6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3737577" y="3451196"/>
            <a:ext cx="1894377" cy="291362"/>
          </a:xfrm>
          <a:prstGeom prst="rect">
            <a:avLst/>
          </a:prstGeom>
          <a:noFill/>
          <a:ln/>
        </p:spPr>
        <p:txBody>
          <a:bodyPr wrap="square" lIns="119126" tIns="68072" rIns="119126" bIns="68072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Artificial Intelligence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428625" y="3934420"/>
            <a:ext cx="8286750" cy="1316236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428625" y="3934420"/>
            <a:ext cx="28575" cy="1316236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71500" y="4048720"/>
            <a:ext cx="80010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571500" y="4421981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714375" y="4423767"/>
            <a:ext cx="1989327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Production deployment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571500" y="4679156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30" name="Text 27"/>
          <p:cNvSpPr/>
          <p:nvPr/>
        </p:nvSpPr>
        <p:spPr>
          <a:xfrm>
            <a:off x="714375" y="4680942"/>
            <a:ext cx="3223639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Scaling to handle higher user volumes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571500" y="4936331"/>
            <a:ext cx="147476" cy="1806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714375" y="4938117"/>
            <a:ext cx="1607812" cy="205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analytics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55085-9899-9A41-82A8-B8CFDDAE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E43D9F0-DD7F-8279-BE2F-A7098833C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78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4D5EA7C-5698-8C9C-5245-285032A1FFBE}"/>
              </a:ext>
            </a:extLst>
          </p:cNvPr>
          <p:cNvSpPr/>
          <p:nvPr/>
        </p:nvSpPr>
        <p:spPr>
          <a:xfrm>
            <a:off x="571500" y="2097260"/>
            <a:ext cx="4328160" cy="948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6218" b="1" kern="0" spc="-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Demo</a:t>
            </a:r>
            <a:endParaRPr lang="en-US" sz="6218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A0AA5E1-CBFD-0DBD-C623-3A767302F962}"/>
              </a:ext>
            </a:extLst>
          </p:cNvPr>
          <p:cNvSpPr/>
          <p:nvPr/>
        </p:nvSpPr>
        <p:spPr>
          <a:xfrm>
            <a:off x="5145405" y="1829780"/>
            <a:ext cx="2634615" cy="1054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00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Social Platform for Sports Enthusiasts</a:t>
            </a:r>
            <a:endParaRPr lang="en-US" sz="20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DD5ADF5-D413-1653-4F9A-F6A76ACD2A72}"/>
              </a:ext>
            </a:extLst>
          </p:cNvPr>
          <p:cNvSpPr/>
          <p:nvPr/>
        </p:nvSpPr>
        <p:spPr>
          <a:xfrm>
            <a:off x="367545" y="1063556"/>
            <a:ext cx="4328161" cy="3016388"/>
          </a:xfrm>
          <a:prstGeom prst="rect">
            <a:avLst/>
          </a:prstGeom>
          <a:solidFill>
            <a:srgbClr val="10B981">
              <a:alpha val="10000"/>
            </a:srgbClr>
          </a:solidFill>
          <a:ln w="1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A100CA-024F-C827-077E-3B6891BB73FF}"/>
              </a:ext>
            </a:extLst>
          </p:cNvPr>
          <p:cNvSpPr/>
          <p:nvPr/>
        </p:nvSpPr>
        <p:spPr>
          <a:xfrm>
            <a:off x="5030093" y="1838623"/>
            <a:ext cx="3084314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7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AD98-39DC-BE40-B940-30835026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0A2DF6-B70A-A61A-7557-EF774457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78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377EFD4-85CC-6257-568A-D7915F676257}"/>
              </a:ext>
            </a:extLst>
          </p:cNvPr>
          <p:cNvSpPr/>
          <p:nvPr/>
        </p:nvSpPr>
        <p:spPr>
          <a:xfrm>
            <a:off x="571500" y="771525"/>
            <a:ext cx="4328160" cy="28469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6218" b="1" kern="0" spc="-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Thanks for your attention!</a:t>
            </a:r>
            <a:endParaRPr lang="en-US" sz="6218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CEC076F-8F00-B65F-5BD9-D0ACB796F210}"/>
              </a:ext>
            </a:extLst>
          </p:cNvPr>
          <p:cNvSpPr/>
          <p:nvPr/>
        </p:nvSpPr>
        <p:spPr>
          <a:xfrm>
            <a:off x="5145405" y="1829780"/>
            <a:ext cx="2634615" cy="1054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00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Social Platform for Sports Enthusiasts</a:t>
            </a:r>
            <a:endParaRPr lang="en-US" sz="20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09AFC5C-AB7D-5C67-54FA-CC151AA16380}"/>
              </a:ext>
            </a:extLst>
          </p:cNvPr>
          <p:cNvSpPr/>
          <p:nvPr/>
        </p:nvSpPr>
        <p:spPr>
          <a:xfrm>
            <a:off x="321261" y="771525"/>
            <a:ext cx="4578399" cy="3308627"/>
          </a:xfrm>
          <a:prstGeom prst="rect">
            <a:avLst/>
          </a:prstGeom>
          <a:solidFill>
            <a:srgbClr val="10B981">
              <a:alpha val="10000"/>
            </a:srgbClr>
          </a:solidFill>
          <a:ln w="198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1F36DF9B-0620-4691-FDD4-08C837D355BB}"/>
              </a:ext>
            </a:extLst>
          </p:cNvPr>
          <p:cNvSpPr/>
          <p:nvPr/>
        </p:nvSpPr>
        <p:spPr>
          <a:xfrm>
            <a:off x="5030093" y="1838623"/>
            <a:ext cx="3084314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9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48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Overview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298377"/>
            <a:ext cx="4057650" cy="13590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298377"/>
            <a:ext cx="28575" cy="135909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0075" y="1469827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Purpose</a:t>
            </a:r>
            <a:endParaRPr lang="en-US" sz="1397" dirty="0"/>
          </a:p>
        </p:txBody>
      </p:sp>
      <p:sp>
        <p:nvSpPr>
          <p:cNvPr id="7" name="Text 4"/>
          <p:cNvSpPr/>
          <p:nvPr/>
        </p:nvSpPr>
        <p:spPr>
          <a:xfrm>
            <a:off x="600075" y="1800225"/>
            <a:ext cx="3714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 tension of finding sports mates to train with</a:t>
            </a:r>
            <a:endParaRPr lang="en-US" sz="1602" dirty="0"/>
          </a:p>
        </p:txBody>
      </p:sp>
      <p:sp>
        <p:nvSpPr>
          <p:cNvPr id="8" name="Shape 5"/>
          <p:cNvSpPr/>
          <p:nvPr/>
        </p:nvSpPr>
        <p:spPr>
          <a:xfrm>
            <a:off x="4657725" y="1298377"/>
            <a:ext cx="4057650" cy="13590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57725" y="1298377"/>
            <a:ext cx="28575" cy="1359098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29175" y="1469827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4829175" y="1800225"/>
            <a:ext cx="3714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 sport groups, chat, post tweets, arrange events</a:t>
            </a:r>
            <a:endParaRPr lang="en-US" sz="1602" dirty="0"/>
          </a:p>
        </p:txBody>
      </p:sp>
      <p:sp>
        <p:nvSpPr>
          <p:cNvPr id="12" name="Shape 9"/>
          <p:cNvSpPr/>
          <p:nvPr/>
        </p:nvSpPr>
        <p:spPr>
          <a:xfrm>
            <a:off x="428625" y="2828925"/>
            <a:ext cx="4057650" cy="17019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28625" y="2828925"/>
            <a:ext cx="28575" cy="170199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00075" y="3171825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 Features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600075" y="3502223"/>
            <a:ext cx="3714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groups, accept/reject invitations, delete violating posts</a:t>
            </a:r>
            <a:endParaRPr lang="en-US" sz="1602" dirty="0"/>
          </a:p>
        </p:txBody>
      </p:sp>
      <p:sp>
        <p:nvSpPr>
          <p:cNvPr id="16" name="Shape 13"/>
          <p:cNvSpPr/>
          <p:nvPr/>
        </p:nvSpPr>
        <p:spPr>
          <a:xfrm>
            <a:off x="4657725" y="2828925"/>
            <a:ext cx="4057650" cy="17019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657725" y="2828925"/>
            <a:ext cx="28575" cy="1701998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29175" y="3000375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Goal</a:t>
            </a:r>
            <a:endParaRPr lang="en-US" sz="1397" dirty="0"/>
          </a:p>
        </p:txBody>
      </p:sp>
      <p:sp>
        <p:nvSpPr>
          <p:cNvPr id="19" name="Text 16"/>
          <p:cNvSpPr/>
          <p:nvPr/>
        </p:nvSpPr>
        <p:spPr>
          <a:xfrm>
            <a:off x="4829175" y="3330773"/>
            <a:ext cx="371475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Motivate people to be more physically proactive through modern technologies</a:t>
            </a:r>
            <a:endParaRPr lang="en-US" sz="1602" dirty="0"/>
          </a:p>
        </p:txBody>
      </p:sp>
      <p:sp>
        <p:nvSpPr>
          <p:cNvPr id="20" name="Shape 17"/>
          <p:cNvSpPr/>
          <p:nvPr/>
        </p:nvSpPr>
        <p:spPr>
          <a:xfrm>
            <a:off x="428625" y="4816673"/>
            <a:ext cx="8286750" cy="703659"/>
          </a:xfrm>
          <a:prstGeom prst="rect">
            <a:avLst/>
          </a:prstGeom>
          <a:solidFill>
            <a:srgbClr val="10B981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28625" y="4816673"/>
            <a:ext cx="8286750" cy="2143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00075" y="5021163"/>
            <a:ext cx="118251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Keywords:</a:t>
            </a:r>
            <a:endParaRPr lang="en-US" sz="1397" dirty="0"/>
          </a:p>
        </p:txBody>
      </p:sp>
      <p:sp>
        <p:nvSpPr>
          <p:cNvPr id="23" name="Shape 20"/>
          <p:cNvSpPr/>
          <p:nvPr/>
        </p:nvSpPr>
        <p:spPr>
          <a:xfrm>
            <a:off x="1896889" y="5007769"/>
            <a:ext cx="1373665" cy="319683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1896889" y="5007769"/>
            <a:ext cx="1373665" cy="319683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network</a:t>
            </a:r>
            <a:endParaRPr lang="en-US" sz="1193" dirty="0"/>
          </a:p>
        </p:txBody>
      </p:sp>
      <p:sp>
        <p:nvSpPr>
          <p:cNvPr id="25" name="Shape 22"/>
          <p:cNvSpPr/>
          <p:nvPr/>
        </p:nvSpPr>
        <p:spPr>
          <a:xfrm>
            <a:off x="3387142" y="5007769"/>
            <a:ext cx="1128489" cy="319683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3387142" y="5007769"/>
            <a:ext cx="1128489" cy="319683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</a:t>
            </a:r>
            <a:endParaRPr lang="en-US" sz="1193" dirty="0"/>
          </a:p>
        </p:txBody>
      </p:sp>
      <p:sp>
        <p:nvSpPr>
          <p:cNvPr id="27" name="Shape 24"/>
          <p:cNvSpPr/>
          <p:nvPr/>
        </p:nvSpPr>
        <p:spPr>
          <a:xfrm>
            <a:off x="4632220" y="5007769"/>
            <a:ext cx="697995" cy="319683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4632220" y="5007769"/>
            <a:ext cx="697995" cy="319683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Sports</a:t>
            </a:r>
            <a:endParaRPr lang="en-US" sz="1193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3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Objectives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226939"/>
            <a:ext cx="8286750" cy="1474794"/>
          </a:xfrm>
          <a:prstGeom prst="rect">
            <a:avLst/>
          </a:prstGeom>
          <a:solidFill>
            <a:srgbClr val="10B981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226939"/>
            <a:ext cx="28575" cy="1474794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0075" y="1398389"/>
            <a:ext cx="79438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 Objective</a:t>
            </a:r>
            <a:endParaRPr lang="en-US" sz="1295" dirty="0"/>
          </a:p>
        </p:txBody>
      </p:sp>
      <p:sp>
        <p:nvSpPr>
          <p:cNvPr id="7" name="Text 4"/>
          <p:cNvSpPr/>
          <p:nvPr/>
        </p:nvSpPr>
        <p:spPr>
          <a:xfrm>
            <a:off x="600075" y="1707356"/>
            <a:ext cx="7943850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1808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and implement working version within 4 weeks covering 3+ ICT topics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428625" y="2987483"/>
            <a:ext cx="8286750" cy="412552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Five Key Points</a:t>
            </a:r>
            <a:endParaRPr lang="en-US" sz="1602" dirty="0"/>
          </a:p>
        </p:txBody>
      </p:sp>
      <p:sp>
        <p:nvSpPr>
          <p:cNvPr id="9" name="Shape 6"/>
          <p:cNvSpPr/>
          <p:nvPr/>
        </p:nvSpPr>
        <p:spPr>
          <a:xfrm>
            <a:off x="428625" y="3417367"/>
            <a:ext cx="428625" cy="428625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8625" y="3404395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971550" y="3404395"/>
            <a:ext cx="2702347" cy="314325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Unified Social &amp; Activity Hub</a:t>
            </a:r>
            <a:endParaRPr lang="en-US" sz="1397" dirty="0"/>
          </a:p>
        </p:txBody>
      </p:sp>
      <p:sp>
        <p:nvSpPr>
          <p:cNvPr id="12" name="Shape 9"/>
          <p:cNvSpPr/>
          <p:nvPr/>
        </p:nvSpPr>
        <p:spPr>
          <a:xfrm>
            <a:off x="4643438" y="3728647"/>
            <a:ext cx="428625" cy="428625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643438" y="3728647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397" dirty="0"/>
          </a:p>
        </p:txBody>
      </p:sp>
      <p:sp>
        <p:nvSpPr>
          <p:cNvPr id="14" name="Text 11"/>
          <p:cNvSpPr/>
          <p:nvPr/>
        </p:nvSpPr>
        <p:spPr>
          <a:xfrm>
            <a:off x="5186363" y="3728647"/>
            <a:ext cx="1732443" cy="314325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Interest Discovery</a:t>
            </a:r>
            <a:endParaRPr lang="en-US" sz="1397" dirty="0"/>
          </a:p>
        </p:txBody>
      </p:sp>
      <p:sp>
        <p:nvSpPr>
          <p:cNvPr id="15" name="Shape 12"/>
          <p:cNvSpPr/>
          <p:nvPr/>
        </p:nvSpPr>
        <p:spPr>
          <a:xfrm>
            <a:off x="428625" y="3956438"/>
            <a:ext cx="428625" cy="428625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28625" y="3930499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397" dirty="0"/>
          </a:p>
        </p:txBody>
      </p:sp>
      <p:sp>
        <p:nvSpPr>
          <p:cNvPr id="17" name="Text 14"/>
          <p:cNvSpPr/>
          <p:nvPr/>
        </p:nvSpPr>
        <p:spPr>
          <a:xfrm>
            <a:off x="971550" y="3975893"/>
            <a:ext cx="2981595" cy="314325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Activity Management</a:t>
            </a:r>
            <a:endParaRPr lang="en-US" sz="1397" dirty="0"/>
          </a:p>
        </p:txBody>
      </p:sp>
      <p:sp>
        <p:nvSpPr>
          <p:cNvPr id="18" name="Shape 15"/>
          <p:cNvSpPr/>
          <p:nvPr/>
        </p:nvSpPr>
        <p:spPr>
          <a:xfrm>
            <a:off x="4643438" y="4300147"/>
            <a:ext cx="428625" cy="428625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643438" y="4300147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397" dirty="0"/>
          </a:p>
        </p:txBody>
      </p:sp>
      <p:sp>
        <p:nvSpPr>
          <p:cNvPr id="20" name="Text 17"/>
          <p:cNvSpPr/>
          <p:nvPr/>
        </p:nvSpPr>
        <p:spPr>
          <a:xfrm>
            <a:off x="5186363" y="4300147"/>
            <a:ext cx="2632751" cy="314325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Community-Driven Content</a:t>
            </a:r>
            <a:endParaRPr lang="en-US" sz="1397" dirty="0"/>
          </a:p>
        </p:txBody>
      </p:sp>
      <p:sp>
        <p:nvSpPr>
          <p:cNvPr id="21" name="Shape 18"/>
          <p:cNvSpPr/>
          <p:nvPr/>
        </p:nvSpPr>
        <p:spPr>
          <a:xfrm>
            <a:off x="428625" y="4501998"/>
            <a:ext cx="428625" cy="428625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28625" y="4476059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397" dirty="0"/>
          </a:p>
        </p:txBody>
      </p:sp>
      <p:sp>
        <p:nvSpPr>
          <p:cNvPr id="23" name="Text 20"/>
          <p:cNvSpPr/>
          <p:nvPr/>
        </p:nvSpPr>
        <p:spPr>
          <a:xfrm>
            <a:off x="971550" y="4501998"/>
            <a:ext cx="2029662" cy="314325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Inclusivity and Safety</a:t>
            </a:r>
            <a:endParaRPr lang="en-US" sz="1397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71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 Questions</a:t>
            </a:r>
            <a:endParaRPr lang="en-US" sz="3077" dirty="0"/>
          </a:p>
        </p:txBody>
      </p:sp>
      <p:sp>
        <p:nvSpPr>
          <p:cNvPr id="4" name="Text 1"/>
          <p:cNvSpPr/>
          <p:nvPr/>
        </p:nvSpPr>
        <p:spPr>
          <a:xfrm>
            <a:off x="428625" y="1098352"/>
            <a:ext cx="8286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E2E8F0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 core questions the project addresses:</a:t>
            </a:r>
            <a:endParaRPr lang="en-US" sz="1808" dirty="0"/>
          </a:p>
        </p:txBody>
      </p:sp>
      <p:sp>
        <p:nvSpPr>
          <p:cNvPr id="5" name="Shape 2"/>
          <p:cNvSpPr/>
          <p:nvPr/>
        </p:nvSpPr>
        <p:spPr>
          <a:xfrm>
            <a:off x="428625" y="1662708"/>
            <a:ext cx="8286750" cy="113155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8625" y="1662708"/>
            <a:ext cx="35719" cy="1131559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8650" y="1862733"/>
            <a:ext cx="571500" cy="571500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28650" y="1862733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2016" dirty="0"/>
          </a:p>
        </p:txBody>
      </p:sp>
      <p:sp>
        <p:nvSpPr>
          <p:cNvPr id="9" name="Text 6"/>
          <p:cNvSpPr/>
          <p:nvPr/>
        </p:nvSpPr>
        <p:spPr>
          <a:xfrm>
            <a:off x="1371600" y="1862733"/>
            <a:ext cx="7143750" cy="7315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can an online social platform enhance the way individuals connect in sporting activities?</a:t>
            </a:r>
            <a:endParaRPr lang="en-US" sz="1602" dirty="0"/>
          </a:p>
        </p:txBody>
      </p:sp>
      <p:sp>
        <p:nvSpPr>
          <p:cNvPr id="10" name="Shape 7"/>
          <p:cNvSpPr/>
          <p:nvPr/>
        </p:nvSpPr>
        <p:spPr>
          <a:xfrm>
            <a:off x="428625" y="2937142"/>
            <a:ext cx="8286750" cy="113155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28625" y="2937142"/>
            <a:ext cx="35719" cy="1131559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28650" y="3137167"/>
            <a:ext cx="571500" cy="57150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8650" y="3137167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2016" dirty="0"/>
          </a:p>
        </p:txBody>
      </p:sp>
      <p:sp>
        <p:nvSpPr>
          <p:cNvPr id="14" name="Text 11"/>
          <p:cNvSpPr/>
          <p:nvPr/>
        </p:nvSpPr>
        <p:spPr>
          <a:xfrm>
            <a:off x="1371600" y="3137167"/>
            <a:ext cx="7143750" cy="7315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could groups/content/posts be moderated ensuring an inoffensive environment?</a:t>
            </a:r>
            <a:endParaRPr lang="en-US" sz="1602" dirty="0"/>
          </a:p>
        </p:txBody>
      </p:sp>
      <p:sp>
        <p:nvSpPr>
          <p:cNvPr id="15" name="Shape 12"/>
          <p:cNvSpPr/>
          <p:nvPr/>
        </p:nvSpPr>
        <p:spPr>
          <a:xfrm>
            <a:off x="428625" y="4211575"/>
            <a:ext cx="8286750" cy="113155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428625" y="4211575"/>
            <a:ext cx="35719" cy="1131559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28650" y="4411600"/>
            <a:ext cx="571500" cy="571500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28650" y="441160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2016" dirty="0"/>
          </a:p>
        </p:txBody>
      </p:sp>
      <p:sp>
        <p:nvSpPr>
          <p:cNvPr id="19" name="Text 16"/>
          <p:cNvSpPr/>
          <p:nvPr/>
        </p:nvSpPr>
        <p:spPr>
          <a:xfrm>
            <a:off x="1371600" y="4411600"/>
            <a:ext cx="7143750" cy="7315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2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could be done to ensure stability in performance and handle data overload?</a:t>
            </a:r>
            <a:endParaRPr lang="en-US" sz="160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45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Users</a:t>
            </a:r>
            <a:endParaRPr lang="en-US" sz="3077" dirty="0"/>
          </a:p>
        </p:txBody>
      </p:sp>
      <p:sp>
        <p:nvSpPr>
          <p:cNvPr id="4" name="Text 1"/>
          <p:cNvSpPr/>
          <p:nvPr/>
        </p:nvSpPr>
        <p:spPr>
          <a:xfrm>
            <a:off x="428625" y="1298377"/>
            <a:ext cx="4000500" cy="412552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Users</a:t>
            </a:r>
            <a:endParaRPr lang="en-US" sz="1602" dirty="0"/>
          </a:p>
        </p:txBody>
      </p:sp>
      <p:sp>
        <p:nvSpPr>
          <p:cNvPr id="5" name="Shape 2"/>
          <p:cNvSpPr/>
          <p:nvPr/>
        </p:nvSpPr>
        <p:spPr>
          <a:xfrm>
            <a:off x="428625" y="1910953"/>
            <a:ext cx="4000500" cy="117336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8625" y="1910953"/>
            <a:ext cx="28575" cy="1173361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71500" y="2053828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Casual Enthusiast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571500" y="2384227"/>
            <a:ext cx="37147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77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Find running partners, casual cycling groups</a:t>
            </a:r>
            <a:endParaRPr lang="en-US" sz="1377" dirty="0"/>
          </a:p>
        </p:txBody>
      </p:sp>
      <p:sp>
        <p:nvSpPr>
          <p:cNvPr id="9" name="Shape 6"/>
          <p:cNvSpPr/>
          <p:nvPr/>
        </p:nvSpPr>
        <p:spPr>
          <a:xfrm>
            <a:off x="428625" y="3227189"/>
            <a:ext cx="4000500" cy="117336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28625" y="3227189"/>
            <a:ext cx="28575" cy="117336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1500" y="3370064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Amateur Competitor</a:t>
            </a:r>
            <a:endParaRPr lang="en-US" sz="1397" dirty="0"/>
          </a:p>
        </p:txBody>
      </p:sp>
      <p:sp>
        <p:nvSpPr>
          <p:cNvPr id="12" name="Text 9"/>
          <p:cNvSpPr/>
          <p:nvPr/>
        </p:nvSpPr>
        <p:spPr>
          <a:xfrm>
            <a:off x="571500" y="3700463"/>
            <a:ext cx="37147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77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Seeks training partners, league play, skill-matching</a:t>
            </a:r>
            <a:endParaRPr lang="en-US" sz="1377" dirty="0"/>
          </a:p>
        </p:txBody>
      </p:sp>
      <p:sp>
        <p:nvSpPr>
          <p:cNvPr id="13" name="Shape 10"/>
          <p:cNvSpPr/>
          <p:nvPr/>
        </p:nvSpPr>
        <p:spPr>
          <a:xfrm>
            <a:off x="428625" y="4543425"/>
            <a:ext cx="4000500" cy="117336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28625" y="4543425"/>
            <a:ext cx="28575" cy="1173361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71500" y="4650315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Connector</a:t>
            </a:r>
            <a:endParaRPr lang="en-US" sz="1397" dirty="0"/>
          </a:p>
        </p:txBody>
      </p:sp>
      <p:sp>
        <p:nvSpPr>
          <p:cNvPr id="16" name="Text 13"/>
          <p:cNvSpPr/>
          <p:nvPr/>
        </p:nvSpPr>
        <p:spPr>
          <a:xfrm>
            <a:off x="571500" y="4904944"/>
            <a:ext cx="37147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77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and friendship, robust social features</a:t>
            </a:r>
            <a:endParaRPr lang="en-US" sz="1377" dirty="0"/>
          </a:p>
        </p:txBody>
      </p:sp>
      <p:sp>
        <p:nvSpPr>
          <p:cNvPr id="17" name="Text 14"/>
          <p:cNvSpPr/>
          <p:nvPr/>
        </p:nvSpPr>
        <p:spPr>
          <a:xfrm>
            <a:off x="4714875" y="1298377"/>
            <a:ext cx="4000500" cy="412552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Users</a:t>
            </a:r>
            <a:endParaRPr lang="en-US" sz="1602" dirty="0"/>
          </a:p>
        </p:txBody>
      </p:sp>
      <p:sp>
        <p:nvSpPr>
          <p:cNvPr id="18" name="Shape 15"/>
          <p:cNvSpPr/>
          <p:nvPr/>
        </p:nvSpPr>
        <p:spPr>
          <a:xfrm>
            <a:off x="4714875" y="1910953"/>
            <a:ext cx="4000500" cy="894755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714875" y="1910953"/>
            <a:ext cx="28575" cy="89475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857750" y="2053828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Sports Coaches &amp; Trainers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4857750" y="2384227"/>
            <a:ext cx="37147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77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Find clients, organize sessions</a:t>
            </a:r>
            <a:endParaRPr lang="en-US" sz="1377" dirty="0"/>
          </a:p>
        </p:txBody>
      </p:sp>
      <p:sp>
        <p:nvSpPr>
          <p:cNvPr id="22" name="Shape 19"/>
          <p:cNvSpPr/>
          <p:nvPr/>
        </p:nvSpPr>
        <p:spPr>
          <a:xfrm>
            <a:off x="4714875" y="2948583"/>
            <a:ext cx="4000500" cy="894755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4714875" y="2948583"/>
            <a:ext cx="28575" cy="89475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4857750" y="3091458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Club Administrators</a:t>
            </a:r>
            <a:endParaRPr lang="en-US" sz="1397" dirty="0"/>
          </a:p>
        </p:txBody>
      </p:sp>
      <p:sp>
        <p:nvSpPr>
          <p:cNvPr id="25" name="Text 22"/>
          <p:cNvSpPr/>
          <p:nvPr/>
        </p:nvSpPr>
        <p:spPr>
          <a:xfrm>
            <a:off x="4857750" y="3421856"/>
            <a:ext cx="37147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77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 teams, schedules</a:t>
            </a:r>
            <a:endParaRPr lang="en-US" sz="1377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097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Stack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42913" y="1298377"/>
            <a:ext cx="8272463" cy="530423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42913" y="1298377"/>
            <a:ext cx="1654476" cy="530423"/>
          </a:xfrm>
          <a:prstGeom prst="rect">
            <a:avLst/>
          </a:prstGeom>
          <a:noFill/>
          <a:ln/>
        </p:spPr>
        <p:txBody>
          <a:bodyPr wrap="square" lIns="170053" tIns="153035" rIns="170053" bIns="153035" rtlCol="0" anchor="ctr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2097388" y="1298377"/>
            <a:ext cx="2068116" cy="530423"/>
          </a:xfrm>
          <a:prstGeom prst="rect">
            <a:avLst/>
          </a:prstGeom>
          <a:noFill/>
          <a:ln/>
        </p:spPr>
        <p:txBody>
          <a:bodyPr wrap="square" lIns="170053" tIns="153035" rIns="170053" bIns="153035" rtlCol="0" anchor="ctr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</a:t>
            </a:r>
            <a:endParaRPr lang="en-US" sz="1397" dirty="0"/>
          </a:p>
        </p:txBody>
      </p:sp>
      <p:sp>
        <p:nvSpPr>
          <p:cNvPr id="7" name="Text 4"/>
          <p:cNvSpPr/>
          <p:nvPr/>
        </p:nvSpPr>
        <p:spPr>
          <a:xfrm>
            <a:off x="4165504" y="1298377"/>
            <a:ext cx="4549871" cy="530423"/>
          </a:xfrm>
          <a:prstGeom prst="rect">
            <a:avLst/>
          </a:prstGeom>
          <a:noFill/>
          <a:ln/>
        </p:spPr>
        <p:txBody>
          <a:bodyPr wrap="square" lIns="170053" tIns="153035" rIns="170053" bIns="153035" rtlCol="0" anchor="ctr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</a:t>
            </a:r>
            <a:endParaRPr lang="en-US" sz="1397" dirty="0"/>
          </a:p>
        </p:txBody>
      </p:sp>
      <p:sp>
        <p:nvSpPr>
          <p:cNvPr id="8" name="Shape 5"/>
          <p:cNvSpPr/>
          <p:nvPr/>
        </p:nvSpPr>
        <p:spPr>
          <a:xfrm>
            <a:off x="442913" y="1828800"/>
            <a:ext cx="8272463" cy="483989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00075" y="1944886"/>
            <a:ext cx="7782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</a:t>
            </a:r>
            <a:endParaRPr lang="en-US" sz="1295" dirty="0"/>
          </a:p>
        </p:txBody>
      </p:sp>
      <p:sp>
        <p:nvSpPr>
          <p:cNvPr id="10" name="Text 7"/>
          <p:cNvSpPr/>
          <p:nvPr/>
        </p:nvSpPr>
        <p:spPr>
          <a:xfrm>
            <a:off x="2240263" y="1944886"/>
            <a:ext cx="92182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Laravel 12</a:t>
            </a:r>
            <a:endParaRPr lang="en-US" sz="1295" dirty="0"/>
          </a:p>
        </p:txBody>
      </p:sp>
      <p:sp>
        <p:nvSpPr>
          <p:cNvPr id="11" name="Text 8"/>
          <p:cNvSpPr/>
          <p:nvPr/>
        </p:nvSpPr>
        <p:spPr>
          <a:xfrm>
            <a:off x="4308379" y="1971675"/>
            <a:ext cx="341169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MVC framework, routing, ORM, authentication</a:t>
            </a:r>
            <a:endParaRPr lang="en-US" sz="1159" dirty="0"/>
          </a:p>
        </p:txBody>
      </p:sp>
      <p:sp>
        <p:nvSpPr>
          <p:cNvPr id="12" name="Shape 9"/>
          <p:cNvSpPr/>
          <p:nvPr/>
        </p:nvSpPr>
        <p:spPr>
          <a:xfrm>
            <a:off x="442913" y="2309217"/>
            <a:ext cx="8272463" cy="483989"/>
          </a:xfrm>
          <a:prstGeom prst="rect">
            <a:avLst/>
          </a:prstGeom>
          <a:solidFill>
            <a:srgbClr val="0F1F35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00075" y="2423517"/>
            <a:ext cx="82990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1295" dirty="0"/>
          </a:p>
        </p:txBody>
      </p:sp>
      <p:sp>
        <p:nvSpPr>
          <p:cNvPr id="14" name="Text 11"/>
          <p:cNvSpPr/>
          <p:nvPr/>
        </p:nvSpPr>
        <p:spPr>
          <a:xfrm>
            <a:off x="2240263" y="2423517"/>
            <a:ext cx="1649537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Vue 3 + TypeScript</a:t>
            </a:r>
            <a:endParaRPr lang="en-US" sz="1295" dirty="0"/>
          </a:p>
        </p:txBody>
      </p:sp>
      <p:sp>
        <p:nvSpPr>
          <p:cNvPr id="15" name="Text 12"/>
          <p:cNvSpPr/>
          <p:nvPr/>
        </p:nvSpPr>
        <p:spPr>
          <a:xfrm>
            <a:off x="4308379" y="2452092"/>
            <a:ext cx="24525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Reactive UI with Composition API</a:t>
            </a:r>
            <a:endParaRPr lang="en-US" sz="1159" dirty="0"/>
          </a:p>
        </p:txBody>
      </p:sp>
      <p:sp>
        <p:nvSpPr>
          <p:cNvPr id="16" name="Shape 13"/>
          <p:cNvSpPr/>
          <p:nvPr/>
        </p:nvSpPr>
        <p:spPr>
          <a:xfrm>
            <a:off x="442913" y="2793206"/>
            <a:ext cx="8272463" cy="487561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00075" y="2912864"/>
            <a:ext cx="59865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Bridge</a:t>
            </a:r>
            <a:endParaRPr lang="en-US" sz="1295" dirty="0"/>
          </a:p>
        </p:txBody>
      </p:sp>
      <p:sp>
        <p:nvSpPr>
          <p:cNvPr id="18" name="Text 15"/>
          <p:cNvSpPr/>
          <p:nvPr/>
        </p:nvSpPr>
        <p:spPr>
          <a:xfrm>
            <a:off x="2240263" y="2912864"/>
            <a:ext cx="96602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Inertia.js 2</a:t>
            </a:r>
            <a:endParaRPr lang="en-US" sz="1295" dirty="0"/>
          </a:p>
        </p:txBody>
      </p:sp>
      <p:sp>
        <p:nvSpPr>
          <p:cNvPr id="19" name="Text 16"/>
          <p:cNvSpPr/>
          <p:nvPr/>
        </p:nvSpPr>
        <p:spPr>
          <a:xfrm>
            <a:off x="4308379" y="2939653"/>
            <a:ext cx="31093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 experience without client-side routing</a:t>
            </a:r>
            <a:endParaRPr lang="en-US" sz="1159" dirty="0"/>
          </a:p>
        </p:txBody>
      </p:sp>
      <p:sp>
        <p:nvSpPr>
          <p:cNvPr id="20" name="Shape 17"/>
          <p:cNvSpPr/>
          <p:nvPr/>
        </p:nvSpPr>
        <p:spPr>
          <a:xfrm>
            <a:off x="442913" y="3277195"/>
            <a:ext cx="8272463" cy="483989"/>
          </a:xfrm>
          <a:prstGeom prst="rect">
            <a:avLst/>
          </a:prstGeom>
          <a:solidFill>
            <a:srgbClr val="0F1F35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00075" y="3391495"/>
            <a:ext cx="62131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Styling</a:t>
            </a:r>
            <a:endParaRPr lang="en-US" sz="1295" dirty="0"/>
          </a:p>
        </p:txBody>
      </p:sp>
      <p:sp>
        <p:nvSpPr>
          <p:cNvPr id="22" name="Text 19"/>
          <p:cNvSpPr/>
          <p:nvPr/>
        </p:nvSpPr>
        <p:spPr>
          <a:xfrm>
            <a:off x="2240263" y="3391495"/>
            <a:ext cx="127490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Tailwind CSS 4</a:t>
            </a:r>
            <a:endParaRPr lang="en-US" sz="1295" dirty="0"/>
          </a:p>
        </p:txBody>
      </p:sp>
      <p:sp>
        <p:nvSpPr>
          <p:cNvPr id="23" name="Text 20"/>
          <p:cNvSpPr/>
          <p:nvPr/>
        </p:nvSpPr>
        <p:spPr>
          <a:xfrm>
            <a:off x="4308379" y="3420070"/>
            <a:ext cx="19298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Utility-first CSS framework</a:t>
            </a:r>
            <a:endParaRPr lang="en-US" sz="1159" dirty="0"/>
          </a:p>
        </p:txBody>
      </p:sp>
      <p:sp>
        <p:nvSpPr>
          <p:cNvPr id="24" name="Shape 21"/>
          <p:cNvSpPr/>
          <p:nvPr/>
        </p:nvSpPr>
        <p:spPr>
          <a:xfrm>
            <a:off x="442913" y="3761184"/>
            <a:ext cx="8272463" cy="487561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00075" y="3880842"/>
            <a:ext cx="85496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</a:t>
            </a:r>
            <a:endParaRPr lang="en-US" sz="1295" dirty="0"/>
          </a:p>
        </p:txBody>
      </p:sp>
      <p:sp>
        <p:nvSpPr>
          <p:cNvPr id="26" name="Text 23"/>
          <p:cNvSpPr/>
          <p:nvPr/>
        </p:nvSpPr>
        <p:spPr>
          <a:xfrm>
            <a:off x="2240263" y="3880842"/>
            <a:ext cx="78586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MariaDB</a:t>
            </a:r>
            <a:endParaRPr lang="en-US" sz="1295" dirty="0"/>
          </a:p>
        </p:txBody>
      </p:sp>
      <p:sp>
        <p:nvSpPr>
          <p:cNvPr id="27" name="Text 24"/>
          <p:cNvSpPr/>
          <p:nvPr/>
        </p:nvSpPr>
        <p:spPr>
          <a:xfrm>
            <a:off x="4308379" y="3907631"/>
            <a:ext cx="1452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Relational database</a:t>
            </a:r>
            <a:endParaRPr lang="en-US" sz="1159" dirty="0"/>
          </a:p>
        </p:txBody>
      </p:sp>
      <p:sp>
        <p:nvSpPr>
          <p:cNvPr id="28" name="Shape 25"/>
          <p:cNvSpPr/>
          <p:nvPr/>
        </p:nvSpPr>
        <p:spPr>
          <a:xfrm>
            <a:off x="442913" y="4245173"/>
            <a:ext cx="8272463" cy="735806"/>
          </a:xfrm>
          <a:prstGeom prst="rect">
            <a:avLst/>
          </a:prstGeom>
          <a:solidFill>
            <a:srgbClr val="0F1F35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00075" y="4485382"/>
            <a:ext cx="865929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</a:t>
            </a:r>
            <a:endParaRPr lang="en-US" sz="1295" dirty="0"/>
          </a:p>
        </p:txBody>
      </p:sp>
      <p:sp>
        <p:nvSpPr>
          <p:cNvPr id="30" name="Text 27"/>
          <p:cNvSpPr/>
          <p:nvPr/>
        </p:nvSpPr>
        <p:spPr>
          <a:xfrm>
            <a:off x="2240263" y="4359473"/>
            <a:ext cx="1293856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Laravel Echo + Pusher</a:t>
            </a:r>
            <a:endParaRPr lang="en-US" sz="1295" dirty="0"/>
          </a:p>
        </p:txBody>
      </p:sp>
      <p:sp>
        <p:nvSpPr>
          <p:cNvPr id="31" name="Text 28"/>
          <p:cNvSpPr/>
          <p:nvPr/>
        </p:nvSpPr>
        <p:spPr>
          <a:xfrm>
            <a:off x="4308379" y="4513957"/>
            <a:ext cx="182358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WebSocket broadcasting</a:t>
            </a:r>
            <a:endParaRPr lang="en-US" sz="1159" dirty="0"/>
          </a:p>
        </p:txBody>
      </p:sp>
      <p:sp>
        <p:nvSpPr>
          <p:cNvPr id="32" name="Shape 29"/>
          <p:cNvSpPr/>
          <p:nvPr/>
        </p:nvSpPr>
        <p:spPr>
          <a:xfrm>
            <a:off x="442913" y="4980980"/>
            <a:ext cx="8272463" cy="487561"/>
          </a:xfrm>
          <a:prstGeom prst="rect">
            <a:avLst/>
          </a:prstGeom>
          <a:solidFill>
            <a:srgbClr val="10B981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600075" y="5100638"/>
            <a:ext cx="88803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Tool</a:t>
            </a:r>
            <a:endParaRPr lang="en-US" sz="1295" dirty="0"/>
          </a:p>
        </p:txBody>
      </p:sp>
      <p:sp>
        <p:nvSpPr>
          <p:cNvPr id="34" name="Text 31"/>
          <p:cNvSpPr/>
          <p:nvPr/>
        </p:nvSpPr>
        <p:spPr>
          <a:xfrm>
            <a:off x="2240263" y="5100638"/>
            <a:ext cx="50837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Vite 7</a:t>
            </a:r>
            <a:endParaRPr lang="en-US" sz="1295" dirty="0"/>
          </a:p>
        </p:txBody>
      </p:sp>
      <p:sp>
        <p:nvSpPr>
          <p:cNvPr id="35" name="Text 32"/>
          <p:cNvSpPr/>
          <p:nvPr/>
        </p:nvSpPr>
        <p:spPr>
          <a:xfrm>
            <a:off x="4308379" y="5127427"/>
            <a:ext cx="2118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 frontend asset bundling</a:t>
            </a:r>
            <a:endParaRPr lang="en-US" sz="1159" dirty="0"/>
          </a:p>
        </p:txBody>
      </p:sp>
      <p:sp>
        <p:nvSpPr>
          <p:cNvPr id="36" name="Shape 33"/>
          <p:cNvSpPr/>
          <p:nvPr/>
        </p:nvSpPr>
        <p:spPr>
          <a:xfrm>
            <a:off x="442913" y="5464969"/>
            <a:ext cx="8272463" cy="483989"/>
          </a:xfrm>
          <a:prstGeom prst="rect">
            <a:avLst/>
          </a:prstGeom>
          <a:solidFill>
            <a:srgbClr val="0F1F35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600075" y="5579269"/>
            <a:ext cx="65605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</a:t>
            </a:r>
            <a:endParaRPr lang="en-US" sz="1295" dirty="0"/>
          </a:p>
        </p:txBody>
      </p:sp>
      <p:sp>
        <p:nvSpPr>
          <p:cNvPr id="38" name="Text 35"/>
          <p:cNvSpPr/>
          <p:nvPr/>
        </p:nvSpPr>
        <p:spPr>
          <a:xfrm>
            <a:off x="2240263" y="5579269"/>
            <a:ext cx="807969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Pest PHP</a:t>
            </a:r>
            <a:endParaRPr lang="en-US" sz="1295" dirty="0"/>
          </a:p>
        </p:txBody>
      </p:sp>
      <p:sp>
        <p:nvSpPr>
          <p:cNvPr id="39" name="Text 36"/>
          <p:cNvSpPr/>
          <p:nvPr/>
        </p:nvSpPr>
        <p:spPr>
          <a:xfrm>
            <a:off x="4308379" y="5607844"/>
            <a:ext cx="23297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AC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PHP testing framework</a:t>
            </a:r>
            <a:endParaRPr lang="en-US" sz="1159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9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Architecture</a:t>
            </a:r>
            <a:endParaRPr lang="en-US" sz="3077" dirty="0"/>
          </a:p>
        </p:txBody>
      </p:sp>
      <p:sp>
        <p:nvSpPr>
          <p:cNvPr id="4" name="Text 1"/>
          <p:cNvSpPr/>
          <p:nvPr/>
        </p:nvSpPr>
        <p:spPr>
          <a:xfrm>
            <a:off x="428625" y="1098352"/>
            <a:ext cx="8286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Hybrid SPA Architecture</a:t>
            </a:r>
            <a:endParaRPr lang="en-US" sz="1808" dirty="0"/>
          </a:p>
        </p:txBody>
      </p:sp>
      <p:sp>
        <p:nvSpPr>
          <p:cNvPr id="5" name="Shape 2"/>
          <p:cNvSpPr/>
          <p:nvPr/>
        </p:nvSpPr>
        <p:spPr>
          <a:xfrm>
            <a:off x="428625" y="1619845"/>
            <a:ext cx="8286750" cy="519708"/>
          </a:xfrm>
          <a:prstGeom prst="rect">
            <a:avLst/>
          </a:prstGeom>
          <a:solidFill>
            <a:srgbClr val="10B981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8625" y="1619845"/>
            <a:ext cx="28575" cy="51970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0075" y="1753791"/>
            <a:ext cx="196813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Type:</a:t>
            </a:r>
            <a:endParaRPr lang="en-US" sz="1295" dirty="0"/>
          </a:p>
        </p:txBody>
      </p:sp>
      <p:sp>
        <p:nvSpPr>
          <p:cNvPr id="8" name="Text 5"/>
          <p:cNvSpPr/>
          <p:nvPr/>
        </p:nvSpPr>
        <p:spPr>
          <a:xfrm>
            <a:off x="2653931" y="1734145"/>
            <a:ext cx="523246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Hybrid SPA (no separate API, no client-side routing)</a:t>
            </a:r>
            <a:endParaRPr lang="en-US" sz="1499" dirty="0"/>
          </a:p>
        </p:txBody>
      </p:sp>
      <p:sp>
        <p:nvSpPr>
          <p:cNvPr id="9" name="Shape 6"/>
          <p:cNvSpPr/>
          <p:nvPr/>
        </p:nvSpPr>
        <p:spPr>
          <a:xfrm>
            <a:off x="428625" y="2368153"/>
            <a:ext cx="2647931" cy="259318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28625" y="2368153"/>
            <a:ext cx="28575" cy="259318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0075" y="2539603"/>
            <a:ext cx="2305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</a:t>
            </a:r>
            <a:endParaRPr lang="en-US" sz="1602" dirty="0"/>
          </a:p>
        </p:txBody>
      </p:sp>
      <p:sp>
        <p:nvSpPr>
          <p:cNvPr id="12" name="Text 9"/>
          <p:cNvSpPr/>
          <p:nvPr/>
        </p:nvSpPr>
        <p:spPr>
          <a:xfrm>
            <a:off x="600075" y="2966442"/>
            <a:ext cx="230503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Laravel</a:t>
            </a:r>
            <a:endParaRPr lang="en-US" sz="1295" dirty="0"/>
          </a:p>
        </p:txBody>
      </p:sp>
      <p:sp>
        <p:nvSpPr>
          <p:cNvPr id="13" name="Text 10"/>
          <p:cNvSpPr/>
          <p:nvPr/>
        </p:nvSpPr>
        <p:spPr>
          <a:xfrm>
            <a:off x="600075" y="3446859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14" name="Text 11"/>
          <p:cNvSpPr/>
          <p:nvPr/>
        </p:nvSpPr>
        <p:spPr>
          <a:xfrm>
            <a:off x="742950" y="3457575"/>
            <a:ext cx="16231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Routing &amp; Controllers</a:t>
            </a:r>
            <a:endParaRPr lang="en-US" sz="1090" dirty="0"/>
          </a:p>
        </p:txBody>
      </p:sp>
      <p:sp>
        <p:nvSpPr>
          <p:cNvPr id="15" name="Text 12"/>
          <p:cNvSpPr/>
          <p:nvPr/>
        </p:nvSpPr>
        <p:spPr>
          <a:xfrm>
            <a:off x="600075" y="3796903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16" name="Text 13"/>
          <p:cNvSpPr/>
          <p:nvPr/>
        </p:nvSpPr>
        <p:spPr>
          <a:xfrm>
            <a:off x="742950" y="3807619"/>
            <a:ext cx="111085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&amp; ORM</a:t>
            </a:r>
            <a:endParaRPr lang="en-US" sz="1090" dirty="0"/>
          </a:p>
        </p:txBody>
      </p:sp>
      <p:sp>
        <p:nvSpPr>
          <p:cNvPr id="17" name="Text 14"/>
          <p:cNvSpPr/>
          <p:nvPr/>
        </p:nvSpPr>
        <p:spPr>
          <a:xfrm>
            <a:off x="600075" y="4146947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18" name="Text 15"/>
          <p:cNvSpPr/>
          <p:nvPr/>
        </p:nvSpPr>
        <p:spPr>
          <a:xfrm>
            <a:off x="742950" y="4157663"/>
            <a:ext cx="11925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 Logic</a:t>
            </a:r>
            <a:endParaRPr lang="en-US" sz="1090" dirty="0"/>
          </a:p>
        </p:txBody>
      </p:sp>
      <p:sp>
        <p:nvSpPr>
          <p:cNvPr id="19" name="Text 16"/>
          <p:cNvSpPr/>
          <p:nvPr/>
        </p:nvSpPr>
        <p:spPr>
          <a:xfrm>
            <a:off x="600075" y="4496991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20" name="Text 17"/>
          <p:cNvSpPr/>
          <p:nvPr/>
        </p:nvSpPr>
        <p:spPr>
          <a:xfrm>
            <a:off x="742950" y="4507706"/>
            <a:ext cx="10999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Logic</a:t>
            </a:r>
            <a:endParaRPr lang="en-US" sz="1090" dirty="0"/>
          </a:p>
        </p:txBody>
      </p:sp>
      <p:sp>
        <p:nvSpPr>
          <p:cNvPr id="21" name="Shape 18"/>
          <p:cNvSpPr/>
          <p:nvPr/>
        </p:nvSpPr>
        <p:spPr>
          <a:xfrm>
            <a:off x="3248006" y="2368153"/>
            <a:ext cx="2647959" cy="259318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3248006" y="2368153"/>
            <a:ext cx="28575" cy="2593181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3419456" y="2539603"/>
            <a:ext cx="23050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1602" dirty="0"/>
          </a:p>
        </p:txBody>
      </p:sp>
      <p:sp>
        <p:nvSpPr>
          <p:cNvPr id="24" name="Text 21"/>
          <p:cNvSpPr/>
          <p:nvPr/>
        </p:nvSpPr>
        <p:spPr>
          <a:xfrm>
            <a:off x="3419456" y="2966442"/>
            <a:ext cx="2305059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Vue 3 + TypeScript</a:t>
            </a:r>
            <a:endParaRPr lang="en-US" sz="1295" dirty="0"/>
          </a:p>
        </p:txBody>
      </p:sp>
      <p:sp>
        <p:nvSpPr>
          <p:cNvPr id="25" name="Text 22"/>
          <p:cNvSpPr/>
          <p:nvPr/>
        </p:nvSpPr>
        <p:spPr>
          <a:xfrm>
            <a:off x="3419456" y="3446859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26" name="Text 23"/>
          <p:cNvSpPr/>
          <p:nvPr/>
        </p:nvSpPr>
        <p:spPr>
          <a:xfrm>
            <a:off x="3562331" y="3457575"/>
            <a:ext cx="17600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Single File Components</a:t>
            </a:r>
            <a:endParaRPr lang="en-US" sz="1090" dirty="0"/>
          </a:p>
        </p:txBody>
      </p:sp>
      <p:sp>
        <p:nvSpPr>
          <p:cNvPr id="27" name="Text 24"/>
          <p:cNvSpPr/>
          <p:nvPr/>
        </p:nvSpPr>
        <p:spPr>
          <a:xfrm>
            <a:off x="3419456" y="3796903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28" name="Text 25"/>
          <p:cNvSpPr/>
          <p:nvPr/>
        </p:nvSpPr>
        <p:spPr>
          <a:xfrm>
            <a:off x="3562331" y="3807619"/>
            <a:ext cx="12494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Composition API</a:t>
            </a:r>
            <a:endParaRPr lang="en-US" sz="1090" dirty="0"/>
          </a:p>
        </p:txBody>
      </p:sp>
      <p:sp>
        <p:nvSpPr>
          <p:cNvPr id="29" name="Text 26"/>
          <p:cNvSpPr/>
          <p:nvPr/>
        </p:nvSpPr>
        <p:spPr>
          <a:xfrm>
            <a:off x="3419456" y="4146947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30" name="Text 27"/>
          <p:cNvSpPr/>
          <p:nvPr/>
        </p:nvSpPr>
        <p:spPr>
          <a:xfrm>
            <a:off x="3562331" y="4157663"/>
            <a:ext cx="8446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Reactive UI</a:t>
            </a:r>
            <a:endParaRPr lang="en-US" sz="1090" dirty="0"/>
          </a:p>
        </p:txBody>
      </p:sp>
      <p:sp>
        <p:nvSpPr>
          <p:cNvPr id="31" name="Text 28"/>
          <p:cNvSpPr/>
          <p:nvPr/>
        </p:nvSpPr>
        <p:spPr>
          <a:xfrm>
            <a:off x="3419456" y="4496991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32" name="Text 29"/>
          <p:cNvSpPr/>
          <p:nvPr/>
        </p:nvSpPr>
        <p:spPr>
          <a:xfrm>
            <a:off x="3562331" y="4507706"/>
            <a:ext cx="862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 Safety</a:t>
            </a:r>
            <a:endParaRPr lang="en-US" sz="1090" dirty="0"/>
          </a:p>
        </p:txBody>
      </p:sp>
      <p:sp>
        <p:nvSpPr>
          <p:cNvPr id="33" name="Shape 30"/>
          <p:cNvSpPr/>
          <p:nvPr/>
        </p:nvSpPr>
        <p:spPr>
          <a:xfrm>
            <a:off x="6067416" y="2368153"/>
            <a:ext cx="2647931" cy="259318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1"/>
          <p:cNvSpPr/>
          <p:nvPr/>
        </p:nvSpPr>
        <p:spPr>
          <a:xfrm>
            <a:off x="6067416" y="2368153"/>
            <a:ext cx="28575" cy="259318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6238866" y="2539603"/>
            <a:ext cx="2305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Bridge</a:t>
            </a:r>
            <a:endParaRPr lang="en-US" sz="1602" dirty="0"/>
          </a:p>
        </p:txBody>
      </p:sp>
      <p:sp>
        <p:nvSpPr>
          <p:cNvPr id="36" name="Text 33"/>
          <p:cNvSpPr/>
          <p:nvPr/>
        </p:nvSpPr>
        <p:spPr>
          <a:xfrm>
            <a:off x="6238866" y="2966442"/>
            <a:ext cx="230503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Inertia.js 2</a:t>
            </a:r>
            <a:endParaRPr lang="en-US" sz="1295" dirty="0"/>
          </a:p>
        </p:txBody>
      </p:sp>
      <p:sp>
        <p:nvSpPr>
          <p:cNvPr id="37" name="Text 34"/>
          <p:cNvSpPr/>
          <p:nvPr/>
        </p:nvSpPr>
        <p:spPr>
          <a:xfrm>
            <a:off x="6238866" y="3446859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38" name="Text 35"/>
          <p:cNvSpPr/>
          <p:nvPr/>
        </p:nvSpPr>
        <p:spPr>
          <a:xfrm>
            <a:off x="6381741" y="3457575"/>
            <a:ext cx="124066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Page Transitions</a:t>
            </a:r>
            <a:endParaRPr lang="en-US" sz="1090" dirty="0"/>
          </a:p>
        </p:txBody>
      </p:sp>
      <p:sp>
        <p:nvSpPr>
          <p:cNvPr id="39" name="Text 36"/>
          <p:cNvSpPr/>
          <p:nvPr/>
        </p:nvSpPr>
        <p:spPr>
          <a:xfrm>
            <a:off x="6238866" y="3796903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40" name="Text 37"/>
          <p:cNvSpPr/>
          <p:nvPr/>
        </p:nvSpPr>
        <p:spPr>
          <a:xfrm>
            <a:off x="6381741" y="3807619"/>
            <a:ext cx="11584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Full Reloads</a:t>
            </a:r>
            <a:endParaRPr lang="en-US" sz="1090" dirty="0"/>
          </a:p>
        </p:txBody>
      </p:sp>
      <p:sp>
        <p:nvSpPr>
          <p:cNvPr id="41" name="Text 38"/>
          <p:cNvSpPr/>
          <p:nvPr/>
        </p:nvSpPr>
        <p:spPr>
          <a:xfrm>
            <a:off x="6238866" y="4146947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42" name="Text 39"/>
          <p:cNvSpPr/>
          <p:nvPr/>
        </p:nvSpPr>
        <p:spPr>
          <a:xfrm>
            <a:off x="6381741" y="4157663"/>
            <a:ext cx="11440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 Experience</a:t>
            </a:r>
            <a:endParaRPr lang="en-US" sz="1090" dirty="0"/>
          </a:p>
        </p:txBody>
      </p:sp>
      <p:sp>
        <p:nvSpPr>
          <p:cNvPr id="43" name="Text 40"/>
          <p:cNvSpPr/>
          <p:nvPr/>
        </p:nvSpPr>
        <p:spPr>
          <a:xfrm>
            <a:off x="6238866" y="4496991"/>
            <a:ext cx="785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1090" dirty="0"/>
          </a:p>
        </p:txBody>
      </p:sp>
      <p:sp>
        <p:nvSpPr>
          <p:cNvPr id="44" name="Text 41"/>
          <p:cNvSpPr/>
          <p:nvPr/>
        </p:nvSpPr>
        <p:spPr>
          <a:xfrm>
            <a:off x="6381741" y="4507706"/>
            <a:ext cx="1484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Server-Side Routing</a:t>
            </a:r>
            <a:endParaRPr lang="en-US" sz="109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 Requirements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298377"/>
            <a:ext cx="2647931" cy="34164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298377"/>
            <a:ext cx="2647903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0075" y="1526977"/>
            <a:ext cx="2305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Management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600075" y="198239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827255" y="1993106"/>
            <a:ext cx="1854082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Registration with email verification</a:t>
            </a:r>
            <a:endParaRPr lang="en-US" sz="1269" dirty="0"/>
          </a:p>
        </p:txBody>
      </p:sp>
      <p:sp>
        <p:nvSpPr>
          <p:cNvPr id="9" name="Text 6"/>
          <p:cNvSpPr/>
          <p:nvPr/>
        </p:nvSpPr>
        <p:spPr>
          <a:xfrm>
            <a:off x="600075" y="2582466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827255" y="2593181"/>
            <a:ext cx="1877551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Auto-generated unique username</a:t>
            </a:r>
            <a:endParaRPr lang="en-US" sz="1269" dirty="0"/>
          </a:p>
        </p:txBody>
      </p:sp>
      <p:sp>
        <p:nvSpPr>
          <p:cNvPr id="11" name="Text 8"/>
          <p:cNvSpPr/>
          <p:nvPr/>
        </p:nvSpPr>
        <p:spPr>
          <a:xfrm>
            <a:off x="600075" y="318254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827255" y="3193256"/>
            <a:ext cx="18310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Profile pages with tabs</a:t>
            </a:r>
            <a:endParaRPr lang="en-US" sz="1269" dirty="0"/>
          </a:p>
        </p:txBody>
      </p:sp>
      <p:sp>
        <p:nvSpPr>
          <p:cNvPr id="13" name="Text 10"/>
          <p:cNvSpPr/>
          <p:nvPr/>
        </p:nvSpPr>
        <p:spPr>
          <a:xfrm>
            <a:off x="600075" y="352544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14" name="Text 11"/>
          <p:cNvSpPr/>
          <p:nvPr/>
        </p:nvSpPr>
        <p:spPr>
          <a:xfrm>
            <a:off x="827255" y="3536156"/>
            <a:ext cx="12702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Follower counts</a:t>
            </a:r>
            <a:endParaRPr lang="en-US" sz="1269" dirty="0"/>
          </a:p>
        </p:txBody>
      </p:sp>
      <p:sp>
        <p:nvSpPr>
          <p:cNvPr id="15" name="Shape 12"/>
          <p:cNvSpPr/>
          <p:nvPr/>
        </p:nvSpPr>
        <p:spPr>
          <a:xfrm>
            <a:off x="3248006" y="1298377"/>
            <a:ext cx="2647959" cy="34164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3248006" y="1298377"/>
            <a:ext cx="2647959" cy="285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419456" y="1526977"/>
            <a:ext cx="23050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Activity/Event</a:t>
            </a:r>
            <a:endParaRPr lang="en-US" sz="1602" dirty="0"/>
          </a:p>
        </p:txBody>
      </p:sp>
      <p:sp>
        <p:nvSpPr>
          <p:cNvPr id="18" name="Text 15"/>
          <p:cNvSpPr/>
          <p:nvPr/>
        </p:nvSpPr>
        <p:spPr>
          <a:xfrm>
            <a:off x="3419456" y="198239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3659606" y="1993106"/>
            <a:ext cx="1518214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Create, edit, delete activities</a:t>
            </a:r>
            <a:endParaRPr lang="en-US" sz="1269" dirty="0"/>
          </a:p>
        </p:txBody>
      </p:sp>
      <p:sp>
        <p:nvSpPr>
          <p:cNvPr id="20" name="Text 17"/>
          <p:cNvSpPr/>
          <p:nvPr/>
        </p:nvSpPr>
        <p:spPr>
          <a:xfrm>
            <a:off x="3419456" y="2582466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21" name="Text 18"/>
          <p:cNvSpPr/>
          <p:nvPr/>
        </p:nvSpPr>
        <p:spPr>
          <a:xfrm>
            <a:off x="3659606" y="2593181"/>
            <a:ext cx="202809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RSVP system with waitlist</a:t>
            </a:r>
            <a:endParaRPr lang="en-US" sz="1269" dirty="0"/>
          </a:p>
        </p:txBody>
      </p:sp>
      <p:sp>
        <p:nvSpPr>
          <p:cNvPr id="22" name="Text 19"/>
          <p:cNvSpPr/>
          <p:nvPr/>
        </p:nvSpPr>
        <p:spPr>
          <a:xfrm>
            <a:off x="3419456" y="2925366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659606" y="2936081"/>
            <a:ext cx="11262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Calendar sync</a:t>
            </a:r>
            <a:endParaRPr lang="en-US" sz="1269" dirty="0"/>
          </a:p>
        </p:txBody>
      </p:sp>
      <p:sp>
        <p:nvSpPr>
          <p:cNvPr id="24" name="Text 21"/>
          <p:cNvSpPr/>
          <p:nvPr/>
        </p:nvSpPr>
        <p:spPr>
          <a:xfrm>
            <a:off x="3419456" y="3268266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659606" y="3278981"/>
            <a:ext cx="20299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Location-based discovery</a:t>
            </a:r>
            <a:endParaRPr lang="en-US" sz="1269" dirty="0"/>
          </a:p>
        </p:txBody>
      </p:sp>
      <p:sp>
        <p:nvSpPr>
          <p:cNvPr id="26" name="Shape 23"/>
          <p:cNvSpPr/>
          <p:nvPr/>
        </p:nvSpPr>
        <p:spPr>
          <a:xfrm>
            <a:off x="6067416" y="1298377"/>
            <a:ext cx="2647931" cy="341649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6067416" y="1298377"/>
            <a:ext cx="2647903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238866" y="1526977"/>
            <a:ext cx="2305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Networking</a:t>
            </a:r>
            <a:endParaRPr lang="en-US" sz="1602" dirty="0"/>
          </a:p>
        </p:txBody>
      </p:sp>
      <p:sp>
        <p:nvSpPr>
          <p:cNvPr id="29" name="Text 26"/>
          <p:cNvSpPr/>
          <p:nvPr/>
        </p:nvSpPr>
        <p:spPr>
          <a:xfrm>
            <a:off x="6238866" y="198239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30" name="Text 27"/>
          <p:cNvSpPr/>
          <p:nvPr/>
        </p:nvSpPr>
        <p:spPr>
          <a:xfrm>
            <a:off x="6524411" y="1993106"/>
            <a:ext cx="20018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users, join groups</a:t>
            </a:r>
            <a:endParaRPr lang="en-US" sz="1269" dirty="0"/>
          </a:p>
        </p:txBody>
      </p:sp>
      <p:sp>
        <p:nvSpPr>
          <p:cNvPr id="31" name="Text 28"/>
          <p:cNvSpPr/>
          <p:nvPr/>
        </p:nvSpPr>
        <p:spPr>
          <a:xfrm>
            <a:off x="6238866" y="232529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32" name="Text 29"/>
          <p:cNvSpPr/>
          <p:nvPr/>
        </p:nvSpPr>
        <p:spPr>
          <a:xfrm>
            <a:off x="6524411" y="2336006"/>
            <a:ext cx="20426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activity feed</a:t>
            </a:r>
            <a:endParaRPr lang="en-US" sz="1269" dirty="0"/>
          </a:p>
        </p:txBody>
      </p:sp>
      <p:sp>
        <p:nvSpPr>
          <p:cNvPr id="33" name="Text 30"/>
          <p:cNvSpPr/>
          <p:nvPr/>
        </p:nvSpPr>
        <p:spPr>
          <a:xfrm>
            <a:off x="6238866" y="2668191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34" name="Text 31"/>
          <p:cNvSpPr/>
          <p:nvPr/>
        </p:nvSpPr>
        <p:spPr>
          <a:xfrm>
            <a:off x="6524411" y="2678906"/>
            <a:ext cx="136236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and group messaging</a:t>
            </a:r>
            <a:endParaRPr lang="en-US" sz="1269" dirty="0"/>
          </a:p>
        </p:txBody>
      </p:sp>
      <p:sp>
        <p:nvSpPr>
          <p:cNvPr id="35" name="Text 32"/>
          <p:cNvSpPr/>
          <p:nvPr/>
        </p:nvSpPr>
        <p:spPr>
          <a:xfrm>
            <a:off x="6238866" y="3268266"/>
            <a:ext cx="1714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●</a:t>
            </a:r>
            <a:endParaRPr lang="en-US" sz="1193" dirty="0"/>
          </a:p>
        </p:txBody>
      </p:sp>
      <p:sp>
        <p:nvSpPr>
          <p:cNvPr id="36" name="Text 33"/>
          <p:cNvSpPr/>
          <p:nvPr/>
        </p:nvSpPr>
        <p:spPr>
          <a:xfrm>
            <a:off x="6524411" y="3278981"/>
            <a:ext cx="163497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Comments and likes</a:t>
            </a:r>
            <a:endParaRPr lang="en-US" sz="1269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26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Non-Functional Requirements</a:t>
            </a:r>
            <a:endParaRPr lang="en-US" sz="3077" dirty="0"/>
          </a:p>
        </p:txBody>
      </p:sp>
      <p:sp>
        <p:nvSpPr>
          <p:cNvPr id="4" name="Shape 1"/>
          <p:cNvSpPr/>
          <p:nvPr/>
        </p:nvSpPr>
        <p:spPr>
          <a:xfrm>
            <a:off x="428625" y="1298377"/>
            <a:ext cx="2647931" cy="171410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8625" y="1298377"/>
            <a:ext cx="2647903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0075" y="1664131"/>
            <a:ext cx="230503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</a:t>
            </a:r>
            <a:endParaRPr lang="en-US" sz="1499" dirty="0"/>
          </a:p>
        </p:txBody>
      </p:sp>
      <p:sp>
        <p:nvSpPr>
          <p:cNvPr id="7" name="Shape 4"/>
          <p:cNvSpPr/>
          <p:nvPr/>
        </p:nvSpPr>
        <p:spPr>
          <a:xfrm>
            <a:off x="600075" y="2092393"/>
            <a:ext cx="228600" cy="22860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00075" y="2092393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⚡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914400" y="2069539"/>
            <a:ext cx="188768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Pages load &lt; 3 seconds</a:t>
            </a:r>
            <a:endParaRPr lang="en-US" sz="1193" dirty="0"/>
          </a:p>
        </p:txBody>
      </p:sp>
      <p:sp>
        <p:nvSpPr>
          <p:cNvPr id="10" name="Shape 7"/>
          <p:cNvSpPr/>
          <p:nvPr/>
        </p:nvSpPr>
        <p:spPr>
          <a:xfrm>
            <a:off x="600075" y="2452427"/>
            <a:ext cx="228600" cy="22860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0075" y="2452427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🔍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914400" y="2429573"/>
            <a:ext cx="1548882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&lt; 2 seconds</a:t>
            </a:r>
            <a:endParaRPr lang="en-US" sz="1193" dirty="0"/>
          </a:p>
        </p:txBody>
      </p:sp>
      <p:sp>
        <p:nvSpPr>
          <p:cNvPr id="13" name="Shape 10"/>
          <p:cNvSpPr/>
          <p:nvPr/>
        </p:nvSpPr>
        <p:spPr>
          <a:xfrm>
            <a:off x="3248006" y="1298377"/>
            <a:ext cx="2647959" cy="171410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3248006" y="1298377"/>
            <a:ext cx="2647959" cy="285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419456" y="1706993"/>
            <a:ext cx="230505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Scalability</a:t>
            </a:r>
            <a:endParaRPr lang="en-US" sz="1499" dirty="0"/>
          </a:p>
        </p:txBody>
      </p:sp>
      <p:sp>
        <p:nvSpPr>
          <p:cNvPr id="16" name="Shape 13"/>
          <p:cNvSpPr/>
          <p:nvPr/>
        </p:nvSpPr>
        <p:spPr>
          <a:xfrm>
            <a:off x="3418931" y="2206693"/>
            <a:ext cx="228600" cy="228600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403672" y="2228554"/>
            <a:ext cx="244384" cy="1474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📈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3733781" y="2112401"/>
            <a:ext cx="1990734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Handle up to 10k users without degradation</a:t>
            </a:r>
            <a:endParaRPr lang="en-US" sz="1193" dirty="0"/>
          </a:p>
        </p:txBody>
      </p:sp>
      <p:sp>
        <p:nvSpPr>
          <p:cNvPr id="19" name="Shape 16"/>
          <p:cNvSpPr/>
          <p:nvPr/>
        </p:nvSpPr>
        <p:spPr>
          <a:xfrm>
            <a:off x="6067416" y="1298377"/>
            <a:ext cx="2647931" cy="171410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067416" y="1298377"/>
            <a:ext cx="2647903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238866" y="1706993"/>
            <a:ext cx="230503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Usability</a:t>
            </a:r>
            <a:endParaRPr lang="en-US" sz="1499" dirty="0"/>
          </a:p>
        </p:txBody>
      </p:sp>
      <p:sp>
        <p:nvSpPr>
          <p:cNvPr id="22" name="Shape 19"/>
          <p:cNvSpPr/>
          <p:nvPr/>
        </p:nvSpPr>
        <p:spPr>
          <a:xfrm>
            <a:off x="6238866" y="2238477"/>
            <a:ext cx="201939" cy="191095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016919" y="2171505"/>
            <a:ext cx="645832" cy="28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⏱️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6553191" y="2112401"/>
            <a:ext cx="1990706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 user finds &amp; joins groups in &lt; 5 minutes</a:t>
            </a:r>
            <a:endParaRPr lang="en-US" sz="1193" dirty="0"/>
          </a:p>
        </p:txBody>
      </p:sp>
      <p:sp>
        <p:nvSpPr>
          <p:cNvPr id="25" name="Shape 22"/>
          <p:cNvSpPr/>
          <p:nvPr/>
        </p:nvSpPr>
        <p:spPr>
          <a:xfrm>
            <a:off x="428625" y="3183936"/>
            <a:ext cx="2647931" cy="171410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28625" y="3183936"/>
            <a:ext cx="2647903" cy="285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600075" y="3729707"/>
            <a:ext cx="230503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Availability</a:t>
            </a:r>
            <a:endParaRPr lang="en-US" sz="1499" dirty="0"/>
          </a:p>
        </p:txBody>
      </p:sp>
      <p:sp>
        <p:nvSpPr>
          <p:cNvPr id="28" name="Shape 25"/>
          <p:cNvSpPr/>
          <p:nvPr/>
        </p:nvSpPr>
        <p:spPr>
          <a:xfrm>
            <a:off x="600075" y="4157969"/>
            <a:ext cx="228600" cy="228600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00075" y="4157969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683" dirty="0"/>
          </a:p>
        </p:txBody>
      </p:sp>
      <p:sp>
        <p:nvSpPr>
          <p:cNvPr id="30" name="Text 27"/>
          <p:cNvSpPr/>
          <p:nvPr/>
        </p:nvSpPr>
        <p:spPr>
          <a:xfrm>
            <a:off x="914400" y="4135115"/>
            <a:ext cx="1119057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99.9% uptime</a:t>
            </a:r>
            <a:endParaRPr lang="en-US" sz="1193" dirty="0"/>
          </a:p>
        </p:txBody>
      </p:sp>
      <p:sp>
        <p:nvSpPr>
          <p:cNvPr id="31" name="Shape 28"/>
          <p:cNvSpPr/>
          <p:nvPr/>
        </p:nvSpPr>
        <p:spPr>
          <a:xfrm>
            <a:off x="3248006" y="3183936"/>
            <a:ext cx="2647959" cy="171410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9"/>
          <p:cNvSpPr/>
          <p:nvPr/>
        </p:nvSpPr>
        <p:spPr>
          <a:xfrm>
            <a:off x="3248006" y="3183936"/>
            <a:ext cx="2647959" cy="285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3419456" y="3412536"/>
            <a:ext cx="230505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</a:t>
            </a:r>
            <a:endParaRPr lang="en-US" sz="1499" dirty="0"/>
          </a:p>
        </p:txBody>
      </p:sp>
      <p:sp>
        <p:nvSpPr>
          <p:cNvPr id="34" name="Shape 31"/>
          <p:cNvSpPr/>
          <p:nvPr/>
        </p:nvSpPr>
        <p:spPr>
          <a:xfrm>
            <a:off x="3419456" y="3840798"/>
            <a:ext cx="228600" cy="22860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3419456" y="3840798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🔒</a:t>
            </a:r>
            <a:endParaRPr lang="en-US" sz="683" dirty="0"/>
          </a:p>
        </p:txBody>
      </p:sp>
      <p:sp>
        <p:nvSpPr>
          <p:cNvPr id="36" name="Text 33"/>
          <p:cNvSpPr/>
          <p:nvPr/>
        </p:nvSpPr>
        <p:spPr>
          <a:xfrm>
            <a:off x="3733781" y="3817944"/>
            <a:ext cx="1317101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encryption</a:t>
            </a:r>
            <a:endParaRPr lang="en-US" sz="1193" dirty="0"/>
          </a:p>
        </p:txBody>
      </p:sp>
      <p:sp>
        <p:nvSpPr>
          <p:cNvPr id="37" name="Shape 34"/>
          <p:cNvSpPr/>
          <p:nvPr/>
        </p:nvSpPr>
        <p:spPr>
          <a:xfrm>
            <a:off x="3419456" y="4337986"/>
            <a:ext cx="228600" cy="22860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3419456" y="4337986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🛡️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3733781" y="4177978"/>
            <a:ext cx="1990734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Protection against common vulnerabilities</a:t>
            </a:r>
            <a:endParaRPr lang="en-US" sz="1193" dirty="0"/>
          </a:p>
        </p:txBody>
      </p:sp>
      <p:sp>
        <p:nvSpPr>
          <p:cNvPr id="40" name="Shape 37"/>
          <p:cNvSpPr/>
          <p:nvPr/>
        </p:nvSpPr>
        <p:spPr>
          <a:xfrm>
            <a:off x="6067416" y="3183936"/>
            <a:ext cx="2647931" cy="1714109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8"/>
          <p:cNvSpPr/>
          <p:nvPr/>
        </p:nvSpPr>
        <p:spPr>
          <a:xfrm>
            <a:off x="6067416" y="3183936"/>
            <a:ext cx="2647903" cy="285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6238866" y="3592553"/>
            <a:ext cx="230503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Cross-Platform</a:t>
            </a:r>
            <a:endParaRPr lang="en-US" sz="1499" dirty="0"/>
          </a:p>
        </p:txBody>
      </p:sp>
      <p:sp>
        <p:nvSpPr>
          <p:cNvPr id="43" name="Shape 40"/>
          <p:cNvSpPr/>
          <p:nvPr/>
        </p:nvSpPr>
        <p:spPr>
          <a:xfrm>
            <a:off x="6238866" y="4157969"/>
            <a:ext cx="228600" cy="228600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1"/>
          <p:cNvSpPr/>
          <p:nvPr/>
        </p:nvSpPr>
        <p:spPr>
          <a:xfrm>
            <a:off x="6238866" y="4157969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6553191" y="3997961"/>
            <a:ext cx="1990706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193" b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Consistent Web &amp; Android experience</a:t>
            </a:r>
            <a:endParaRPr lang="en-US" sz="1193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717</Words>
  <Application>Microsoft Office PowerPoint</Application>
  <PresentationFormat>On-screen Show (16:9)</PresentationFormat>
  <Paragraphs>243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Markov,Simeon S.</cp:lastModifiedBy>
  <cp:revision>5</cp:revision>
  <dcterms:created xsi:type="dcterms:W3CDTF">2025-10-30T18:33:43Z</dcterms:created>
  <dcterms:modified xsi:type="dcterms:W3CDTF">2025-10-31T00:18:30Z</dcterms:modified>
</cp:coreProperties>
</file>